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575A"/>
    <a:srgbClr val="106B36"/>
    <a:srgbClr val="F7941D"/>
    <a:srgbClr val="81C341"/>
    <a:srgbClr val="FCE013"/>
    <a:srgbClr val="185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41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90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30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4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8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748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11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6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6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2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7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9A9B78-83A5-45FF-8E89-8ED1A13FBEBE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6245FB-AE5F-41C6-80FC-4C562B69A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12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8AF8817-D406-F989-9935-C7446E5BE226}"/>
              </a:ext>
            </a:extLst>
          </p:cNvPr>
          <p:cNvCxnSpPr>
            <a:cxnSpLocks/>
          </p:cNvCxnSpPr>
          <p:nvPr/>
        </p:nvCxnSpPr>
        <p:spPr>
          <a:xfrm>
            <a:off x="52767" y="8756558"/>
            <a:ext cx="4985157" cy="0"/>
          </a:xfrm>
          <a:prstGeom prst="line">
            <a:avLst/>
          </a:prstGeom>
          <a:ln>
            <a:solidFill>
              <a:srgbClr val="81C3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A person and child in a grocery store&#10;&#10;Description automatically generated">
            <a:extLst>
              <a:ext uri="{FF2B5EF4-FFF2-40B4-BE49-F238E27FC236}">
                <a16:creationId xmlns:a16="http://schemas.microsoft.com/office/drawing/2014/main" id="{803FE9CC-AEB0-4C83-9279-5AE180920E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4" r="29981"/>
          <a:stretch/>
        </p:blipFill>
        <p:spPr>
          <a:xfrm>
            <a:off x="3186954" y="-1"/>
            <a:ext cx="4581181" cy="41356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BB267C-2062-4E71-BB96-BE88F85EC62A}"/>
              </a:ext>
            </a:extLst>
          </p:cNvPr>
          <p:cNvSpPr/>
          <p:nvPr/>
        </p:nvSpPr>
        <p:spPr>
          <a:xfrm>
            <a:off x="0" y="-1"/>
            <a:ext cx="7435379" cy="334892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8621">
                <a:srgbClr val="83B39C"/>
              </a:gs>
              <a:gs pos="64228">
                <a:srgbClr val="609D7D"/>
              </a:gs>
              <a:gs pos="84400">
                <a:srgbClr val="338155"/>
              </a:gs>
              <a:gs pos="100000">
                <a:srgbClr val="106B3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7ED0F3-CCCC-D243-5845-8B9349D9AB7D}"/>
              </a:ext>
            </a:extLst>
          </p:cNvPr>
          <p:cNvSpPr/>
          <p:nvPr/>
        </p:nvSpPr>
        <p:spPr>
          <a:xfrm>
            <a:off x="0" y="2475582"/>
            <a:ext cx="5274889" cy="5895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22D18A-A009-9768-60C9-FBD231476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175" y="980324"/>
            <a:ext cx="6640077" cy="1351009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18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  <a:t>Need a little help feeding your kids when </a:t>
            </a:r>
            <a:br>
              <a:rPr lang="en-US" sz="18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r>
              <a:rPr lang="en-US" sz="18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  <a:t>school is out for summer? </a:t>
            </a:r>
            <a:br>
              <a:rPr lang="en-US" sz="18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br>
              <a:rPr lang="en-US" sz="13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</a:br>
            <a:r>
              <a:rPr lang="en-US" sz="2600" b="1" i="0" u="none" strike="noStrike" spc="-150" baseline="0" dirty="0">
                <a:solidFill>
                  <a:srgbClr val="FFFFFF"/>
                </a:solidFill>
                <a:latin typeface="Open Sans Extrabold" panose="020B0906030804020204" pitchFamily="34" charset="0"/>
              </a:rPr>
              <a:t>Learn how the </a:t>
            </a:r>
            <a:r>
              <a:rPr lang="en-US" sz="2600" b="1" spc="-150" dirty="0">
                <a:solidFill>
                  <a:srgbClr val="FFFFFF"/>
                </a:solidFill>
                <a:latin typeface="Open Sans Extrabold" panose="020B0906030804020204" pitchFamily="34" charset="0"/>
              </a:rPr>
              <a:t>Summer EBT</a:t>
            </a:r>
            <a:r>
              <a:rPr lang="en-US" sz="2600" b="1" i="0" u="none" strike="noStrike" spc="-150" baseline="0" dirty="0">
                <a:solidFill>
                  <a:srgbClr val="FFFFFF"/>
                </a:solidFill>
                <a:latin typeface="Open Sans Extrabold" panose="020B0906030804020204" pitchFamily="34" charset="0"/>
              </a:rPr>
              <a:t> </a:t>
            </a:r>
            <a:br>
              <a:rPr lang="en-US" sz="2600" b="1" i="0" u="none" strike="noStrike" spc="-150" baseline="0" dirty="0">
                <a:solidFill>
                  <a:srgbClr val="FFFFFF"/>
                </a:solidFill>
                <a:latin typeface="Open Sans Extrabold" panose="020B0906030804020204" pitchFamily="34" charset="0"/>
              </a:rPr>
            </a:br>
            <a:r>
              <a:rPr lang="en-US" sz="2600" b="1" i="0" u="none" strike="noStrike" spc="-150" baseline="0" dirty="0">
                <a:solidFill>
                  <a:srgbClr val="FFFFFF"/>
                </a:solidFill>
                <a:latin typeface="Open Sans Extrabold" panose="020B0906030804020204" pitchFamily="34" charset="0"/>
              </a:rPr>
              <a:t>Program can help you! </a:t>
            </a:r>
            <a:endParaRPr lang="en-US" sz="2600" spc="-15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5F98EB-EA8A-5E46-5C29-880061D198E3}"/>
              </a:ext>
            </a:extLst>
          </p:cNvPr>
          <p:cNvSpPr txBox="1"/>
          <p:nvPr/>
        </p:nvSpPr>
        <p:spPr>
          <a:xfrm>
            <a:off x="98184" y="2779484"/>
            <a:ext cx="5078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Summer EBT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is a federal program to help families buy food for their school-aged children during the summer. Families will receive $120 for each eligible child to buy groceries during the summer. Children who 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receive</a:t>
            </a:r>
            <a:r>
              <a:rPr lang="en-US" sz="1200" b="1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Summer EBT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 benefits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can still participate in other summer meal programs. Receiving 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benefits</a:t>
            </a:r>
            <a:r>
              <a:rPr lang="en-US" sz="1200" b="1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will not affect children or families’ immigration status.</a:t>
            </a:r>
            <a:endParaRPr lang="en-US" sz="12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A10EE16-1BF0-B792-4C49-18CB9BDE7B7D}"/>
              </a:ext>
            </a:extLst>
          </p:cNvPr>
          <p:cNvSpPr txBox="1">
            <a:spLocks/>
          </p:cNvSpPr>
          <p:nvPr/>
        </p:nvSpPr>
        <p:spPr>
          <a:xfrm>
            <a:off x="106996" y="4465215"/>
            <a:ext cx="5048207" cy="3513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86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106B36"/>
                </a:solidFill>
              </a:rPr>
              <a:t>How does Summer EBT  work?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367106-DCB5-D417-97E9-215E13AAF3A9}"/>
              </a:ext>
            </a:extLst>
          </p:cNvPr>
          <p:cNvCxnSpPr>
            <a:cxnSpLocks/>
          </p:cNvCxnSpPr>
          <p:nvPr/>
        </p:nvCxnSpPr>
        <p:spPr>
          <a:xfrm>
            <a:off x="164175" y="4204643"/>
            <a:ext cx="4844429" cy="0"/>
          </a:xfrm>
          <a:prstGeom prst="line">
            <a:avLst/>
          </a:prstGeom>
          <a:ln>
            <a:solidFill>
              <a:srgbClr val="81C3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2D4B264-5684-6D12-4877-AFA31A32E374}"/>
              </a:ext>
            </a:extLst>
          </p:cNvPr>
          <p:cNvCxnSpPr>
            <a:cxnSpLocks/>
          </p:cNvCxnSpPr>
          <p:nvPr/>
        </p:nvCxnSpPr>
        <p:spPr>
          <a:xfrm>
            <a:off x="164175" y="6281085"/>
            <a:ext cx="4815109" cy="0"/>
          </a:xfrm>
          <a:prstGeom prst="line">
            <a:avLst/>
          </a:prstGeom>
          <a:ln>
            <a:solidFill>
              <a:srgbClr val="81C3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D680529-E16B-5E39-2F22-1DEEFEF07D90}"/>
              </a:ext>
            </a:extLst>
          </p:cNvPr>
          <p:cNvSpPr txBox="1"/>
          <p:nvPr/>
        </p:nvSpPr>
        <p:spPr>
          <a:xfrm>
            <a:off x="193494" y="8916601"/>
            <a:ext cx="51149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u="none" strike="noStrike" baseline="0" dirty="0">
                <a:solidFill>
                  <a:srgbClr val="56575A"/>
                </a:solidFill>
                <a:latin typeface="Open Sans SemiBold" panose="020F0502020204030204" pitchFamily="34" charset="0"/>
              </a:rPr>
              <a:t>USDA is an equal opportunity provider, employer, and lender. For more information, </a:t>
            </a:r>
            <a:br>
              <a:rPr lang="en-US" sz="900" b="1" i="0" u="none" strike="noStrike" baseline="0" dirty="0">
                <a:solidFill>
                  <a:srgbClr val="56575A"/>
                </a:solidFill>
                <a:latin typeface="Open Sans SemiBold" panose="020F0502020204030204" pitchFamily="34" charset="0"/>
              </a:rPr>
            </a:br>
            <a:r>
              <a:rPr lang="en-US" sz="900" b="1" i="0" u="none" strike="noStrike" baseline="0" dirty="0">
                <a:solidFill>
                  <a:srgbClr val="56575A"/>
                </a:solidFill>
                <a:latin typeface="Open Sans SemiBold" panose="020F0502020204030204" pitchFamily="34" charset="0"/>
              </a:rPr>
              <a:t>visit: </a:t>
            </a:r>
            <a:r>
              <a:rPr lang="en-US" sz="900" b="1" i="0" u="none" strike="noStrike" baseline="0" dirty="0">
                <a:solidFill>
                  <a:srgbClr val="3495CC"/>
                </a:solidFill>
                <a:latin typeface="Open Sans SemiBold" panose="020F0502020204030204" pitchFamily="34" charset="0"/>
              </a:rPr>
              <a:t>www.fns.usda.gov/summer </a:t>
            </a:r>
          </a:p>
          <a:p>
            <a:endParaRPr lang="en-US" sz="900" i="0" u="none" strike="noStrike" baseline="0" dirty="0">
              <a:solidFill>
                <a:srgbClr val="3495CC"/>
              </a:solidFill>
              <a:latin typeface="Open Sans SemiBold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F23FC7-E7D0-2790-A19C-767431586FAB}"/>
              </a:ext>
            </a:extLst>
          </p:cNvPr>
          <p:cNvSpPr/>
          <p:nvPr/>
        </p:nvSpPr>
        <p:spPr>
          <a:xfrm>
            <a:off x="5276336" y="4232311"/>
            <a:ext cx="2491800" cy="1972172"/>
          </a:xfrm>
          <a:prstGeom prst="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F660CCF-BD9C-61E3-DF75-4B134B4AE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36" y="249845"/>
            <a:ext cx="2395733" cy="316993"/>
          </a:xfrm>
          <a:prstGeom prst="rect">
            <a:avLst/>
          </a:prstGeom>
        </p:spPr>
      </p:pic>
      <p:pic>
        <p:nvPicPr>
          <p:cNvPr id="23" name="Picture 22" descr="A logo with a sun and spoon and fork&#10;&#10;Description automatically generated">
            <a:extLst>
              <a:ext uri="{FF2B5EF4-FFF2-40B4-BE49-F238E27FC236}">
                <a16:creationId xmlns:a16="http://schemas.microsoft.com/office/drawing/2014/main" id="{2857019B-7753-1B19-494A-7D0FB841A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889" y="8284663"/>
            <a:ext cx="2377260" cy="168206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87541E9-2AFE-9F24-7A86-269F20D40C75}"/>
              </a:ext>
            </a:extLst>
          </p:cNvPr>
          <p:cNvSpPr txBox="1"/>
          <p:nvPr/>
        </p:nvSpPr>
        <p:spPr>
          <a:xfrm>
            <a:off x="113077" y="4827053"/>
            <a:ext cx="5078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In 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New Jersey,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Summer EBT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 benefits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will 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be loaded onto an EBT card and mailed to your home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. If eligible, you can use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the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benefits to buy food like fruits, vegetables, meat, whole grains, and 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dairy at grocery stores, farmers markets, and other places that accept WIC or SNAP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EBT benefits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. Summer EBT is a convenient way for you to help your children thrive. </a:t>
            </a:r>
            <a:endParaRPr lang="en-US" sz="1200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0DDB61E3-4B8A-9E5D-4D69-0D8B3340A00F}"/>
              </a:ext>
            </a:extLst>
          </p:cNvPr>
          <p:cNvSpPr txBox="1">
            <a:spLocks/>
          </p:cNvSpPr>
          <p:nvPr/>
        </p:nvSpPr>
        <p:spPr>
          <a:xfrm>
            <a:off x="98184" y="6396693"/>
            <a:ext cx="5017897" cy="45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86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106B36"/>
                </a:solidFill>
              </a:rPr>
              <a:t>Is my child eligible for Summer EBT?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B598D1-F5F9-A153-95CD-0138ABFF2DD1}"/>
              </a:ext>
            </a:extLst>
          </p:cNvPr>
          <p:cNvSpPr txBox="1"/>
          <p:nvPr/>
        </p:nvSpPr>
        <p:spPr>
          <a:xfrm>
            <a:off x="137306" y="6801687"/>
            <a:ext cx="501789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Your child is eligible for 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Summer EBT benefits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if: </a:t>
            </a:r>
          </a:p>
          <a:p>
            <a:pPr algn="just"/>
            <a:endParaRPr lang="en-US" sz="1200" b="0" i="0" u="none" strike="noStrike" baseline="0" dirty="0">
              <a:solidFill>
                <a:srgbClr val="56575A"/>
              </a:solidFill>
              <a:latin typeface="Open Sans" panose="020B0606030504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Your household already 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receives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SNAP, TANF, 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Foster Care, or income eligible Medicaid benefits</a:t>
            </a:r>
            <a:r>
              <a:rPr lang="en-US" sz="120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,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endParaRPr lang="en-US" sz="1200" b="0" i="1" u="none" strike="noStrike" baseline="0" dirty="0">
              <a:solidFill>
                <a:srgbClr val="56575A"/>
              </a:solidFill>
              <a:latin typeface="Open Sans" panose="020B0606030504020204" pitchFamily="34" charset="0"/>
            </a:endParaRPr>
          </a:p>
          <a:p>
            <a:pPr algn="just"/>
            <a:r>
              <a:rPr lang="en-US" sz="1200" i="1" dirty="0">
                <a:solidFill>
                  <a:srgbClr val="56575A"/>
                </a:solidFill>
                <a:latin typeface="Open Sans" panose="020B0606030504020204" pitchFamily="34" charset="0"/>
              </a:rPr>
              <a:t>					</a:t>
            </a:r>
            <a:r>
              <a:rPr lang="en-US" sz="1200" b="0" i="1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OR </a:t>
            </a:r>
            <a:endParaRPr lang="en-US" sz="1200" dirty="0">
              <a:solidFill>
                <a:srgbClr val="56575A"/>
              </a:solidFill>
              <a:latin typeface="Open Sans" panose="020B0606030504020204" pitchFamily="34" charset="0"/>
            </a:endParaRPr>
          </a:p>
          <a:p>
            <a:pPr algn="just"/>
            <a:endParaRPr lang="en-US" sz="600" b="0" i="0" u="none" strike="noStrike" baseline="0" dirty="0">
              <a:solidFill>
                <a:srgbClr val="56575A"/>
              </a:solidFill>
              <a:latin typeface="Open Sans" panose="020B0606030504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Your child attends a school that participates in the National School Lunch or School Breakfast Program, </a:t>
            </a:r>
            <a:r>
              <a:rPr lang="en-US" sz="1200" b="1" i="1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and</a:t>
            </a:r>
            <a:r>
              <a:rPr lang="en-US" sz="1200" b="0" i="1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your household income meets the requirements for federal free or federal reduced price school meals.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94722A-2B3E-A995-D537-F4BBB7CD7257}"/>
              </a:ext>
            </a:extLst>
          </p:cNvPr>
          <p:cNvSpPr txBox="1"/>
          <p:nvPr/>
        </p:nvSpPr>
        <p:spPr>
          <a:xfrm>
            <a:off x="5341744" y="4355881"/>
            <a:ext cx="23546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  <a:t>Recently moved? Or do one of these programs have an old address for you? </a:t>
            </a:r>
          </a:p>
          <a:p>
            <a:pPr algn="just"/>
            <a:endParaRPr lang="en-US" sz="1200" b="0" i="0" u="none" strike="noStrike" baseline="0" dirty="0">
              <a:solidFill>
                <a:srgbClr val="FFFFFF"/>
              </a:solidFill>
              <a:latin typeface="Open Sans" panose="020B0606030504020204" pitchFamily="34" charset="0"/>
            </a:endParaRPr>
          </a:p>
          <a:p>
            <a:pPr algn="just"/>
            <a:r>
              <a:rPr lang="en-US" sz="12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  <a:t>Update your address </a:t>
            </a:r>
            <a:r>
              <a:rPr lang="en-US" sz="1200" b="1" dirty="0">
                <a:solidFill>
                  <a:srgbClr val="FFFFFF"/>
                </a:solidFill>
                <a:latin typeface="Open Sans" panose="020B0606030504020204" pitchFamily="34" charset="0"/>
              </a:rPr>
              <a:t>with your local school district </a:t>
            </a:r>
            <a:r>
              <a:rPr lang="en-US" sz="12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  <a:t>to ensure that your</a:t>
            </a:r>
            <a:r>
              <a:rPr lang="en-US" sz="1200" b="1" dirty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en-US" sz="12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  <a:t>Summer EBT</a:t>
            </a:r>
            <a:r>
              <a:rPr lang="en-US" sz="1200" b="1" dirty="0">
                <a:solidFill>
                  <a:srgbClr val="FFFFFF"/>
                </a:solidFill>
                <a:latin typeface="Open Sans" panose="020B0606030504020204" pitchFamily="34" charset="0"/>
              </a:rPr>
              <a:t> </a:t>
            </a:r>
            <a:r>
              <a:rPr lang="en-US" sz="1200" b="1" i="0" u="none" strike="noStrike" baseline="0" dirty="0">
                <a:solidFill>
                  <a:srgbClr val="FFFFFF"/>
                </a:solidFill>
                <a:latin typeface="Open Sans" panose="020B0606030504020204" pitchFamily="34" charset="0"/>
              </a:rPr>
              <a:t>card is sent to the correct address! </a:t>
            </a:r>
            <a:endParaRPr lang="en-US" sz="1200" b="1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0E12183-AC08-FB79-C585-B09D2EB54BD4}"/>
              </a:ext>
            </a:extLst>
          </p:cNvPr>
          <p:cNvCxnSpPr>
            <a:cxnSpLocks/>
          </p:cNvCxnSpPr>
          <p:nvPr/>
        </p:nvCxnSpPr>
        <p:spPr>
          <a:xfrm>
            <a:off x="193495" y="761224"/>
            <a:ext cx="48444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A family standing in a grocery store&#10;&#10;Description automatically generated">
            <a:extLst>
              <a:ext uri="{FF2B5EF4-FFF2-40B4-BE49-F238E27FC236}">
                <a16:creationId xmlns:a16="http://schemas.microsoft.com/office/drawing/2014/main" id="{642840D4-DE1C-77E7-E3B2-8F652CC209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889" y="6300320"/>
            <a:ext cx="2493246" cy="185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1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CAA15-84CE-836A-F8E6-8BC27C2BF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231B43-83E8-0D84-82B6-3059B43562A4}"/>
              </a:ext>
            </a:extLst>
          </p:cNvPr>
          <p:cNvSpPr/>
          <p:nvPr/>
        </p:nvSpPr>
        <p:spPr>
          <a:xfrm>
            <a:off x="0" y="-2"/>
            <a:ext cx="7772400" cy="1402121"/>
          </a:xfrm>
          <a:prstGeom prst="rect">
            <a:avLst/>
          </a:prstGeom>
          <a:solidFill>
            <a:srgbClr val="106B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AC9DE0-1571-F4CE-6ADA-88633A4BA0E1}"/>
              </a:ext>
            </a:extLst>
          </p:cNvPr>
          <p:cNvSpPr/>
          <p:nvPr/>
        </p:nvSpPr>
        <p:spPr>
          <a:xfrm>
            <a:off x="-12736" y="889686"/>
            <a:ext cx="6635958" cy="7895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F97C255-657D-504C-D238-1ED8904CBD83}"/>
              </a:ext>
            </a:extLst>
          </p:cNvPr>
          <p:cNvCxnSpPr>
            <a:cxnSpLocks/>
          </p:cNvCxnSpPr>
          <p:nvPr/>
        </p:nvCxnSpPr>
        <p:spPr>
          <a:xfrm>
            <a:off x="167417" y="9104948"/>
            <a:ext cx="5034778" cy="0"/>
          </a:xfrm>
          <a:prstGeom prst="line">
            <a:avLst/>
          </a:prstGeom>
          <a:ln>
            <a:solidFill>
              <a:srgbClr val="81C3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521C22F2-0694-9027-DBDB-6E7822CB2371}"/>
              </a:ext>
            </a:extLst>
          </p:cNvPr>
          <p:cNvSpPr/>
          <p:nvPr/>
        </p:nvSpPr>
        <p:spPr>
          <a:xfrm>
            <a:off x="0" y="2154632"/>
            <a:ext cx="5541047" cy="6631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505E305-8BC9-404C-2074-BC2ADDA3495E}"/>
              </a:ext>
            </a:extLst>
          </p:cNvPr>
          <p:cNvSpPr txBox="1">
            <a:spLocks/>
          </p:cNvSpPr>
          <p:nvPr/>
        </p:nvSpPr>
        <p:spPr>
          <a:xfrm>
            <a:off x="275236" y="1026408"/>
            <a:ext cx="5653049" cy="3513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86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106B36"/>
                </a:solidFill>
              </a:rPr>
              <a:t>How do I apply for Summer EBT benefits in NJ?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B8822E-2F86-17A9-036E-27A8B7AD5B52}"/>
              </a:ext>
            </a:extLst>
          </p:cNvPr>
          <p:cNvSpPr txBox="1"/>
          <p:nvPr/>
        </p:nvSpPr>
        <p:spPr>
          <a:xfrm>
            <a:off x="99406" y="9271486"/>
            <a:ext cx="537753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u="none" strike="noStrike" baseline="0" dirty="0">
                <a:solidFill>
                  <a:srgbClr val="56575A"/>
                </a:solidFill>
                <a:latin typeface="Open Sans SemiBold" panose="020F0502020204030204" pitchFamily="34" charset="0"/>
              </a:rPr>
              <a:t>USDA is an equal opportunity provider, employer, and lender. For more information, </a:t>
            </a:r>
            <a:br>
              <a:rPr lang="en-US" sz="900" b="1" i="0" u="none" strike="noStrike" baseline="0" dirty="0">
                <a:solidFill>
                  <a:srgbClr val="56575A"/>
                </a:solidFill>
                <a:latin typeface="Open Sans SemiBold" panose="020F0502020204030204" pitchFamily="34" charset="0"/>
              </a:rPr>
            </a:br>
            <a:r>
              <a:rPr lang="en-US" sz="900" b="1" i="0" u="none" strike="noStrike" baseline="0" dirty="0">
                <a:solidFill>
                  <a:srgbClr val="56575A"/>
                </a:solidFill>
                <a:latin typeface="Open Sans SemiBold" panose="020F0502020204030204" pitchFamily="34" charset="0"/>
              </a:rPr>
              <a:t>visit: </a:t>
            </a:r>
            <a:r>
              <a:rPr lang="en-US" sz="900" b="1" i="0" u="none" strike="noStrike" baseline="0" dirty="0">
                <a:solidFill>
                  <a:srgbClr val="3495CC"/>
                </a:solidFill>
                <a:latin typeface="Open Sans SemiBold" panose="020F0502020204030204" pitchFamily="34" charset="0"/>
              </a:rPr>
              <a:t>www.fns.usda.gov/summer </a:t>
            </a:r>
          </a:p>
          <a:p>
            <a:endParaRPr lang="en-US" sz="900" b="1" i="0" u="none" strike="noStrike" baseline="0" dirty="0">
              <a:solidFill>
                <a:srgbClr val="3495CC"/>
              </a:solidFill>
              <a:latin typeface="Open Sans SemiBold" panose="020F0502020204030204" pitchFamily="34" charset="0"/>
            </a:endParaRPr>
          </a:p>
        </p:txBody>
      </p:sp>
      <p:pic>
        <p:nvPicPr>
          <p:cNvPr id="21" name="Picture 2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35C1D0F-A26A-C114-26F0-323C35612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36" y="249845"/>
            <a:ext cx="2395733" cy="316993"/>
          </a:xfrm>
          <a:prstGeom prst="rect">
            <a:avLst/>
          </a:prstGeom>
        </p:spPr>
      </p:pic>
      <p:pic>
        <p:nvPicPr>
          <p:cNvPr id="23" name="Picture 22" descr="A logo with a sun and spoon and fork&#10;&#10;Description automatically generated">
            <a:extLst>
              <a:ext uri="{FF2B5EF4-FFF2-40B4-BE49-F238E27FC236}">
                <a16:creationId xmlns:a16="http://schemas.microsoft.com/office/drawing/2014/main" id="{95DCE433-9F14-95CD-57FF-87A027333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017" y="8273955"/>
            <a:ext cx="2377260" cy="168206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BB86297-70C3-EB53-94EB-4F62934AE0DE}"/>
              </a:ext>
            </a:extLst>
          </p:cNvPr>
          <p:cNvGrpSpPr/>
          <p:nvPr/>
        </p:nvGrpSpPr>
        <p:grpSpPr>
          <a:xfrm>
            <a:off x="35218" y="2204422"/>
            <a:ext cx="2449473" cy="4311903"/>
            <a:chOff x="5276335" y="4232311"/>
            <a:chExt cx="2496065" cy="404671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81A1341-A3BE-73D0-ECC0-C0E11BBB55F8}"/>
                </a:ext>
              </a:extLst>
            </p:cNvPr>
            <p:cNvSpPr/>
            <p:nvPr/>
          </p:nvSpPr>
          <p:spPr>
            <a:xfrm>
              <a:off x="5276335" y="4232311"/>
              <a:ext cx="2496065" cy="4046715"/>
            </a:xfrm>
            <a:prstGeom prst="rect">
              <a:avLst/>
            </a:prstGeom>
            <a:solidFill>
              <a:srgbClr val="F794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A7CAB5C-D335-0999-CE19-E977479F82D2}"/>
                </a:ext>
              </a:extLst>
            </p:cNvPr>
            <p:cNvSpPr txBox="1"/>
            <p:nvPr/>
          </p:nvSpPr>
          <p:spPr>
            <a:xfrm>
              <a:off x="5341744" y="4355881"/>
              <a:ext cx="2354650" cy="3899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0" u="none" strike="noStrike" baseline="0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To </a:t>
              </a:r>
              <a:r>
                <a:rPr lang="en-US" sz="1200" b="1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A</a:t>
              </a:r>
              <a:r>
                <a:rPr lang="en-US" sz="1200" b="1" i="0" u="none" strike="noStrike" baseline="0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pply:</a:t>
              </a:r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r>
                <a:rPr lang="en-US" sz="1200" b="1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[INSERT </a:t>
              </a:r>
              <a:r>
                <a:rPr lang="en-US" sz="1200" b="1" i="0" u="none" strike="noStrike" baseline="0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HOW TO APPLY ONLINE VIA SCHOOL DISTRICT WEBSITE]</a:t>
              </a:r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r>
                <a:rPr lang="en-US" sz="1200" b="1" i="0" u="none" strike="noStrike" baseline="0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[INSERT </a:t>
              </a:r>
              <a:r>
                <a:rPr lang="en-US" sz="1200" b="1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SFA CONTACT INFORMATION</a:t>
              </a:r>
              <a:r>
                <a:rPr lang="en-US" sz="1200" b="1" i="0" u="none" strike="noStrike" baseline="0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]</a:t>
              </a:r>
            </a:p>
            <a:p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r>
                <a:rPr lang="en-US" sz="1200" b="1" i="0" u="none" strike="noStrike" baseline="0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[INSERT INSTRUCTIONS ON HOW/WHERE TO OBTAIN A PAPER SCHOOL MEALS AND SUMMER EBT APPLICATION </a:t>
              </a:r>
              <a:r>
                <a:rPr lang="en-US" sz="1200" b="1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IN PERSON</a:t>
              </a:r>
              <a:r>
                <a:rPr lang="en-US" sz="1200" b="1" i="0" u="none" strike="noStrike" baseline="0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]</a:t>
              </a:r>
            </a:p>
            <a:p>
              <a:endParaRPr lang="en-US" sz="1200" b="0" i="0" u="none" strike="noStrike" baseline="0" dirty="0">
                <a:solidFill>
                  <a:srgbClr val="FFFFFF"/>
                </a:solidFill>
                <a:highlight>
                  <a:srgbClr val="808080"/>
                </a:highlight>
                <a:latin typeface="Open Sans" panose="020B0606030504020204" pitchFamily="34" charset="0"/>
              </a:endParaRPr>
            </a:p>
            <a:p>
              <a:r>
                <a:rPr lang="en-US" sz="1200" b="1" i="0" u="none" strike="noStrike" baseline="0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[INSERT WHERE APPLICANTS SHOULD RETURN COMPLETED APPLICATION ]</a:t>
              </a:r>
              <a:r>
                <a:rPr lang="en-US" sz="1200" b="1" dirty="0">
                  <a:solidFill>
                    <a:srgbClr val="FFFFFF"/>
                  </a:solidFill>
                  <a:highlight>
                    <a:srgbClr val="808080"/>
                  </a:highlight>
                  <a:latin typeface="Open Sans" panose="020B0606030504020204" pitchFamily="34" charset="0"/>
                </a:rPr>
                <a:t>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5022E4C-CE55-1064-5E1D-06127B3C7E15}"/>
              </a:ext>
            </a:extLst>
          </p:cNvPr>
          <p:cNvSpPr txBox="1"/>
          <p:nvPr/>
        </p:nvSpPr>
        <p:spPr>
          <a:xfrm>
            <a:off x="275236" y="1455909"/>
            <a:ext cx="5078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Many families will get</a:t>
            </a:r>
            <a:r>
              <a:rPr lang="en-US" sz="120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200" b="1" i="1" dirty="0">
                <a:solidFill>
                  <a:srgbClr val="56575A"/>
                </a:solidFill>
                <a:latin typeface="Open Sans" panose="020B0606030504020204" pitchFamily="34" charset="0"/>
              </a:rPr>
              <a:t>Summer EBT benefits</a:t>
            </a:r>
            <a:r>
              <a:rPr lang="en-US" sz="1200" b="1" i="1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automatically </a:t>
            </a:r>
            <a:r>
              <a:rPr lang="en-US" sz="120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if they are getting other benefits, but some families may need to apply for the program. </a:t>
            </a:r>
            <a:endParaRPr lang="en-US" sz="1200" dirty="0"/>
          </a:p>
        </p:txBody>
      </p:sp>
      <p:pic>
        <p:nvPicPr>
          <p:cNvPr id="16" name="Picture 15" descr="A collage of children holding vegetables&#10;&#10;Description automatically generated">
            <a:extLst>
              <a:ext uri="{FF2B5EF4-FFF2-40B4-BE49-F238E27FC236}">
                <a16:creationId xmlns:a16="http://schemas.microsoft.com/office/drawing/2014/main" id="{6D374A8D-A004-CE34-809B-C793D85CA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743" y="1521894"/>
            <a:ext cx="2164863" cy="482637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0D2FF3E-34C1-7FAB-031F-C5B95C3C50EF}"/>
              </a:ext>
            </a:extLst>
          </p:cNvPr>
          <p:cNvSpPr txBox="1"/>
          <p:nvPr/>
        </p:nvSpPr>
        <p:spPr>
          <a:xfrm>
            <a:off x="2548879" y="2127491"/>
            <a:ext cx="2961811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If your household already gets </a:t>
            </a:r>
            <a:r>
              <a:rPr lang="en-US" sz="105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SNAP, TANF,  Foster Care, or income eligible Medicaid benefits, </a:t>
            </a:r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your child is automatically eligible and will get the </a:t>
            </a:r>
            <a:r>
              <a:rPr lang="en-US" sz="105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Summer EBT </a:t>
            </a:r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benefit. </a:t>
            </a:r>
            <a:r>
              <a:rPr lang="en-US" sz="1050" b="1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You </a:t>
            </a:r>
            <a:r>
              <a:rPr lang="en-US" sz="1050" b="1" i="0" u="sng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do not</a:t>
            </a:r>
            <a:r>
              <a:rPr lang="en-US" sz="1050" b="1" i="0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050" b="1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need to fill out an application but </a:t>
            </a:r>
            <a:r>
              <a:rPr lang="en-US" sz="1050" b="1" dirty="0">
                <a:solidFill>
                  <a:srgbClr val="56575A"/>
                </a:solidFill>
                <a:latin typeface="Open Sans" panose="020B0606030504020204" pitchFamily="34" charset="0"/>
              </a:rPr>
              <a:t>make sure your local school district has your current address on file. </a:t>
            </a:r>
            <a:r>
              <a:rPr lang="en-US" sz="105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You will </a:t>
            </a:r>
            <a:r>
              <a:rPr lang="en-US" sz="1050" dirty="0">
                <a:solidFill>
                  <a:srgbClr val="56575A"/>
                </a:solidFill>
                <a:latin typeface="Open Sans" panose="020B0606030504020204" pitchFamily="34" charset="0"/>
              </a:rPr>
              <a:t>receive</a:t>
            </a:r>
            <a:r>
              <a:rPr lang="en-US" sz="105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a NJ Summer EBT card in the mail. Watch for the card in the mail </a:t>
            </a:r>
            <a:r>
              <a:rPr lang="en-US" sz="1050" dirty="0">
                <a:solidFill>
                  <a:srgbClr val="56575A"/>
                </a:solidFill>
                <a:latin typeface="Open Sans" panose="020B0606030504020204" pitchFamily="34" charset="0"/>
              </a:rPr>
              <a:t>in June</a:t>
            </a:r>
            <a:r>
              <a:rPr lang="en-US" sz="105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.</a:t>
            </a:r>
            <a:endParaRPr lang="en-US" sz="1050" b="0" i="0" u="none" strike="noStrike" baseline="0" dirty="0">
              <a:solidFill>
                <a:srgbClr val="56575A"/>
              </a:solidFill>
              <a:latin typeface="Open Sans" panose="020B0606030504020204" pitchFamily="34" charset="0"/>
            </a:endParaRPr>
          </a:p>
          <a:p>
            <a:pPr algn="just"/>
            <a:endParaRPr lang="en-US" sz="1050" dirty="0">
              <a:solidFill>
                <a:srgbClr val="56575A"/>
              </a:solidFill>
              <a:latin typeface="Open Sans" panose="020B0606030504020204" pitchFamily="34" charset="0"/>
            </a:endParaRPr>
          </a:p>
          <a:p>
            <a:pPr algn="just"/>
            <a:r>
              <a:rPr lang="en-US" sz="1050" dirty="0">
                <a:solidFill>
                  <a:srgbClr val="56575A"/>
                </a:solidFill>
                <a:latin typeface="Open Sans" panose="020B0606030504020204" pitchFamily="34" charset="0"/>
              </a:rPr>
              <a:t>If your household already completed a School Meals and Summer EBT Application and your child was approved for Federal Free or Federal Reduced Meals, your child is automatically eligible and will get the Summer EBT benefit. </a:t>
            </a:r>
            <a:r>
              <a:rPr lang="en-US" sz="1050" b="1" dirty="0">
                <a:solidFill>
                  <a:srgbClr val="56575A"/>
                </a:solidFill>
                <a:latin typeface="Open Sans" panose="020B0606030504020204" pitchFamily="34" charset="0"/>
              </a:rPr>
              <a:t>You </a:t>
            </a:r>
            <a:r>
              <a:rPr lang="en-US" sz="1050" b="1" u="sng" dirty="0">
                <a:solidFill>
                  <a:srgbClr val="56575A"/>
                </a:solidFill>
                <a:latin typeface="Open Sans" panose="020B0606030504020204" pitchFamily="34" charset="0"/>
              </a:rPr>
              <a:t>do not</a:t>
            </a:r>
            <a:r>
              <a:rPr lang="en-US" sz="1050" b="1" dirty="0">
                <a:solidFill>
                  <a:srgbClr val="56575A"/>
                </a:solidFill>
                <a:latin typeface="Open Sans" panose="020B0606030504020204" pitchFamily="34" charset="0"/>
              </a:rPr>
              <a:t> need to fill out another application but make sure your local school district has your current address on file.</a:t>
            </a:r>
            <a:r>
              <a:rPr lang="en-US" sz="1050" dirty="0">
                <a:solidFill>
                  <a:srgbClr val="56575A"/>
                </a:solidFill>
                <a:latin typeface="Open Sans" panose="020B0606030504020204" pitchFamily="34" charset="0"/>
              </a:rPr>
              <a:t> You will receive a NJ Summer EBT card in the mail. Watch for the card in the mail in June.</a:t>
            </a:r>
          </a:p>
          <a:p>
            <a:endParaRPr lang="en-US" sz="1050" b="0" i="0" u="none" strike="noStrike" baseline="0" dirty="0">
              <a:solidFill>
                <a:srgbClr val="56575A"/>
              </a:solidFill>
              <a:latin typeface="Open Sans" panose="020B0606030504020204" pitchFamily="34" charset="0"/>
            </a:endParaRPr>
          </a:p>
          <a:p>
            <a:pPr algn="just"/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If your child is not automatically eligible, and you did not complete and return a School Meals and Summer EBT Application to your child’s school, but believe your child may qualify, you are encouraged to complete a School </a:t>
            </a:r>
            <a:r>
              <a:rPr lang="en-US" sz="1050" dirty="0">
                <a:solidFill>
                  <a:srgbClr val="56575A"/>
                </a:solidFill>
                <a:latin typeface="Open Sans" panose="020B0606030504020204" pitchFamily="34" charset="0"/>
              </a:rPr>
              <a:t>M</a:t>
            </a:r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eal &amp; Summer </a:t>
            </a:r>
            <a:r>
              <a:rPr lang="en-US" sz="1050" dirty="0">
                <a:solidFill>
                  <a:srgbClr val="56575A"/>
                </a:solidFill>
                <a:latin typeface="Open Sans" panose="020B0606030504020204" pitchFamily="34" charset="0"/>
              </a:rPr>
              <a:t>EBT A</a:t>
            </a:r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pplication </a:t>
            </a:r>
            <a:r>
              <a:rPr lang="en-US" sz="1050" dirty="0">
                <a:solidFill>
                  <a:srgbClr val="56575A"/>
                </a:solidFill>
                <a:latin typeface="Open Sans" panose="020B0606030504020204" pitchFamily="34" charset="0"/>
              </a:rPr>
              <a:t>and submit it to</a:t>
            </a:r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 your local school district </a:t>
            </a:r>
            <a:r>
              <a:rPr lang="en-US" sz="1050" b="1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no later than April 1</a:t>
            </a:r>
            <a:r>
              <a:rPr lang="en-US" sz="1050" b="1" i="0" u="none" strike="noStrike" baseline="30000" dirty="0">
                <a:solidFill>
                  <a:srgbClr val="56575A"/>
                </a:solidFill>
                <a:latin typeface="Open Sans" panose="020B0606030504020204" pitchFamily="34" charset="0"/>
              </a:rPr>
              <a:t>st</a:t>
            </a:r>
            <a:r>
              <a:rPr lang="en-US" sz="1050" b="1" dirty="0">
                <a:solidFill>
                  <a:srgbClr val="56575A"/>
                </a:solidFill>
                <a:latin typeface="Open Sans" panose="020B0606030504020204" pitchFamily="34" charset="0"/>
              </a:rPr>
              <a:t> </a:t>
            </a:r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to see if you qualify for the Federal Summer EBT benefit prior to the start of summer.</a:t>
            </a:r>
          </a:p>
          <a:p>
            <a:endParaRPr lang="en-US" sz="1050" b="0" i="0" u="none" strike="noStrike" baseline="0" dirty="0">
              <a:solidFill>
                <a:srgbClr val="56575A"/>
              </a:solidFill>
              <a:latin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Applications will still be accepted throughout the summer. </a:t>
            </a:r>
            <a:r>
              <a:rPr lang="en-US" sz="1050" b="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To apply for </a:t>
            </a:r>
            <a:r>
              <a:rPr lang="en-US" sz="1050" i="0" u="none" strike="noStrike" baseline="0" dirty="0">
                <a:solidFill>
                  <a:srgbClr val="56575A"/>
                </a:solidFill>
                <a:latin typeface="Open Sans" panose="020B0606030504020204" pitchFamily="34" charset="0"/>
              </a:rPr>
              <a:t>Summer EBT</a:t>
            </a:r>
            <a:r>
              <a:rPr lang="en-US" sz="1050" dirty="0">
                <a:solidFill>
                  <a:srgbClr val="56575A"/>
                </a:solidFill>
                <a:latin typeface="Open Sans" panose="020B0606030504020204" pitchFamily="34" charset="0"/>
              </a:rPr>
              <a:t> benefits:  </a:t>
            </a:r>
          </a:p>
          <a:p>
            <a:endParaRPr lang="en-US" sz="1050" b="1" i="0" u="none" strike="noStrike" baseline="0" dirty="0">
              <a:solidFill>
                <a:srgbClr val="56575A"/>
              </a:solidFill>
              <a:highlight>
                <a:srgbClr val="FFFF00"/>
              </a:highlight>
              <a:latin typeface="Open Sans" panose="020B0606030504020204" pitchFamily="34" charset="0"/>
            </a:endParaRPr>
          </a:p>
          <a:p>
            <a:pPr algn="just"/>
            <a:r>
              <a:rPr lang="en-US" sz="1050" b="1" i="0" u="none" strike="noStrike" baseline="0" dirty="0">
                <a:solidFill>
                  <a:srgbClr val="56575A"/>
                </a:solidFill>
                <a:highlight>
                  <a:srgbClr val="FFFF00"/>
                </a:highlight>
                <a:latin typeface="Open Sans" panose="020B0606030504020204" pitchFamily="34" charset="0"/>
              </a:rPr>
              <a:t>[INSERT LOCAL SCHOOL DISTRICT CONTACT INFORMATION, WEBSITE, AND/OR INSTRUCTIONS ON HOW/WHERE TO APPLY. ]</a:t>
            </a:r>
          </a:p>
          <a:p>
            <a:endParaRPr lang="en-US" sz="1050" b="1" dirty="0">
              <a:solidFill>
                <a:srgbClr val="56575A"/>
              </a:solidFill>
              <a:highlight>
                <a:srgbClr val="FFFF00"/>
              </a:highlight>
              <a:latin typeface="Open Sans" panose="020B0606030504020204" pitchFamily="34" charset="0"/>
            </a:endParaRPr>
          </a:p>
        </p:txBody>
      </p:sp>
      <p:pic>
        <p:nvPicPr>
          <p:cNvPr id="32" name="Picture 31" descr="A person and a child looking at a product&#10;&#10;Description automatically generated">
            <a:extLst>
              <a:ext uri="{FF2B5EF4-FFF2-40B4-BE49-F238E27FC236}">
                <a16:creationId xmlns:a16="http://schemas.microsoft.com/office/drawing/2014/main" id="{3BDE69EB-08C0-724D-FE02-1B04F57050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2"/>
          <a:stretch/>
        </p:blipFill>
        <p:spPr>
          <a:xfrm>
            <a:off x="-1256" y="6566115"/>
            <a:ext cx="2485947" cy="1614838"/>
          </a:xfrm>
          <a:prstGeom prst="rect">
            <a:avLst/>
          </a:prstGeom>
        </p:spPr>
      </p:pic>
      <p:pic>
        <p:nvPicPr>
          <p:cNvPr id="35" name="Picture 34" descr="A child smiling at a table with oranges&#10;&#10;Description automatically generated">
            <a:extLst>
              <a:ext uri="{FF2B5EF4-FFF2-40B4-BE49-F238E27FC236}">
                <a16:creationId xmlns:a16="http://schemas.microsoft.com/office/drawing/2014/main" id="{CEECB1D2-0B24-C0A8-FC84-8F6CA098DD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54"/>
          <a:stretch/>
        </p:blipFill>
        <p:spPr>
          <a:xfrm>
            <a:off x="5588743" y="6468040"/>
            <a:ext cx="2164863" cy="171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24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518</TotalTime>
  <Words>700</Words>
  <Application>Microsoft Office PowerPoint</Application>
  <PresentationFormat>Custom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Open Sans</vt:lpstr>
      <vt:lpstr>Open Sans Extrabold</vt:lpstr>
      <vt:lpstr>Open Sans SemiBold</vt:lpstr>
      <vt:lpstr>Office Theme</vt:lpstr>
      <vt:lpstr>Need a little help feeding your kids when  school is out for summer?   Learn how the Summer EBT  Program can help you!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Fries, Christine [AG]</dc:creator>
  <cp:lastModifiedBy>Annmarie Scorzo</cp:lastModifiedBy>
  <cp:revision>153</cp:revision>
  <dcterms:created xsi:type="dcterms:W3CDTF">2024-02-23T19:42:38Z</dcterms:created>
  <dcterms:modified xsi:type="dcterms:W3CDTF">2026-10-27T19:41:24Z</dcterms:modified>
</cp:coreProperties>
</file>